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365" r:id="rId3"/>
    <p:sldId id="366" r:id="rId4"/>
    <p:sldId id="368" r:id="rId5"/>
    <p:sldId id="369" r:id="rId6"/>
    <p:sldId id="370" r:id="rId7"/>
    <p:sldId id="371" r:id="rId8"/>
    <p:sldId id="372" r:id="rId9"/>
    <p:sldId id="373" r:id="rId10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B0B142FD-DFD7-489C-8698-91B06D920C3F}" type="datetime1">
              <a:rPr lang="en-US" smtClean="0"/>
              <a:t>5/12/2015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CA03BC25-3DB3-448F-B8FF-72A3E0473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92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6FC80ED7-12F1-4BA4-B969-5D1137F0B81F}" type="datetime1">
              <a:rPr lang="en-US" smtClean="0"/>
              <a:t>5/12/2015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AE67A71D-3E81-4939-98EC-8FDADF6CD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047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3A4D3B-7259-4279-B5F1-43B6B920F5E5}" type="datetime1">
              <a:rPr lang="en-US" smtClean="0"/>
              <a:t>5/12/2015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DDD49-25CC-4797-A599-3109277308FF}" type="slidenum">
              <a:rPr lang="en-US"/>
              <a:pPr/>
              <a:t>1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5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658460-18F7-439C-8452-51613DD11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CA0C5-8448-44E1-AB70-FA4324693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BC676-1D3E-4844-8BD5-E6D9CC278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460-18F7-439C-8452-51613DD11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1D710-8B3D-4B77-980A-D4E026277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9145-1284-4F2B-BD9F-42C5FD81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77D-0438-45CC-9852-5210EB51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95E8-C17E-4893-9EAA-F8EF6E73F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89A-6713-4AA2-952B-A42967830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A7BC-2753-4B60-9DBE-3833A79C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D03AE-1E6E-487A-AFF4-2E6A8CFED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7B0BA1-3DAE-43A3-8FF8-7197F7661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A0C5-8448-44E1-AB70-FA432469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C676-1D3E-4844-8BD5-E6D9CC278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1D710-8B3D-4B77-980A-D4E026277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09145-1284-4F2B-BD9F-42C5FD810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FD77D-0438-45CC-9852-5210EB510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395E8-C17E-4893-9EAA-F8EF6E73F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CF89A-6713-4AA2-952B-A42967830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4A7BC-2753-4B60-9DBE-3833A79CC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B0BA1-3DAE-43A3-8FF8-7197F7661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96B2B9-A149-49E9-9BE3-D986FA2AAA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6B2B9-A149-49E9-9BE3-D986FA2AAA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Annotation with R:</a:t>
            </a:r>
            <a:br>
              <a:rPr lang="en-US" dirty="0" smtClean="0"/>
            </a:br>
            <a:r>
              <a:rPr lang="en-US" dirty="0" err="1" smtClean="0"/>
              <a:t>AnnotationDbi</a:t>
            </a:r>
            <a:endParaRPr lang="en-US" dirty="0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SPH 247</a:t>
            </a:r>
            <a:endParaRPr lang="en-US" dirty="0"/>
          </a:p>
          <a:p>
            <a:r>
              <a:rPr lang="en-US" dirty="0"/>
              <a:t>Statistical Analysis of</a:t>
            </a:r>
          </a:p>
          <a:p>
            <a:r>
              <a:rPr lang="en-US" dirty="0"/>
              <a:t>Laboratory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BF9722B-12ED-4777-9212-4D2AD0B31892}" type="slidenum">
              <a:rPr lang="en-US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r>
              <a:rPr lang="en-US" smtClean="0"/>
              <a:t>May 12,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AnnotationDbi</a:t>
            </a:r>
            <a:r>
              <a:rPr lang="en-US" dirty="0" smtClean="0"/>
              <a:t> and 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source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("http://bioconductor.org/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biocLite.R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biocLite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AnnotationDbi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biocLite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org.Mm.eg.db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library(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AnnotationDbi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 library(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# Mouse genome. Use Hs for human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 columns(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[1] "ENTREZID"     "PFAM"         "IPI"          "PROSITE"      "ACCNUM"     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[6] "ALIAS"        "CHR"          "CHRLOC"       "CHRLOCEND"    "ENZYME"     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[11] "PATH"         "PMID"         "REFSEQ"       "SYMBOL"       "UNIGENE"    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[16] "ENSEMBL"      "ENSEMBLPROT"  "ENSEMBLTRANS" "GENENAME"     "UNIPROT"    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[21] "GO"           "EVIDENCE"     "ONTOLOGY"     "GOALL"        "EVIDENCEALL"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[26] "ONTOLOGYALL"  "MGI"        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keytypes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[1] "ENTREZID"     "PFAM"         "IPI"          "PROSITE"      "ACCNUM"     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[6] "ALIAS"        "ENZYME"       "PATH"         "PMID"         "REFSEQ"     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[11] "SYMBOL"       "UNIGENE"      "ENSEMBL"      "ENSEMBLPROT"  "ENSEMBLTRANS"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[16] "GENENAME"     "UNIPROT"      "GO"           "EVIDENCE"     "ONTOLOGY"   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[21] "GOALL"        "EVIDENCEALL"  "ONTOLOGYALL"  "MGI"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AnnotationDbi</a:t>
            </a:r>
            <a:r>
              <a:rPr lang="en-US" dirty="0" smtClean="0"/>
              <a:t> and 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help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("SYMBOL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head(keys(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org.Mm.eg.db,keytype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="SYMBOL"))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[1] "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Pzp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"   "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Aanat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Aatk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"  "Abca1" "Abca4" "Abca2"</a:t>
            </a:r>
          </a:p>
          <a:p>
            <a:pPr marL="0" indent="0">
              <a:buNone/>
            </a:pPr>
            <a:endParaRPr lang="en-US" sz="1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head(keys(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org.Mm.eg.db,keytype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="ENSEMBL"))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[1] "ENSMUSG00000030359" "ENSMUSG00000020804" "ENSMUSG00000025375"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[4] "ENSMUSG00000015243" "ENSMUSG00000028125" "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ENSMUSG00000026944"</a:t>
            </a:r>
          </a:p>
          <a:p>
            <a:pPr marL="0" indent="0">
              <a:buNone/>
            </a:pPr>
            <a:endParaRPr lang="en-US" sz="1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 length(keys(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org.Mm.eg.db,keytype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="ENSEMBL"))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[1] 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23098</a:t>
            </a:r>
          </a:p>
          <a:p>
            <a:pPr marL="0" indent="0">
              <a:buNone/>
            </a:pP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count.data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SRX033480 SRX033488 SRX033481 SRX033489 SRX033482 SRX033490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ENSMUSG00000000001       369       744       287       769       348       803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ENSMUSG00000000028         0         1         0         1         1         1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ENSMUSG00000000037         0         1         1         5         0         4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ENSMUSG00000000056        21        46        20        36        12        55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ENSMUSG00000000058        15        43        12        34        14        32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ENSMUSG00000000078       517       874       340       813       378       860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9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AnnotationDbi</a:t>
            </a:r>
            <a:r>
              <a:rPr lang="en-US" dirty="0" smtClean="0"/>
              <a:t> and 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hk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&lt;- head(keys(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org.Mm.eg.db,keytype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="ENSEMBL"))</a:t>
            </a:r>
          </a:p>
          <a:p>
            <a:pPr marL="0" indent="0">
              <a:buNone/>
            </a:pPr>
            <a:endParaRPr lang="en-US" sz="1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select(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org.Mm.eg.db,keys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hk,keytype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ENSEMBL",columns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=c("SYMBOL","GENENAME"))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ENSEMBL SYMBOL                                            GENENAME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 ENSMUSG00000030359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Pzp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pregnancy zone protein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2 ENSMUSG00000020804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Aanat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arylalkylamine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N-acetyltransferase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3 ENSMUSG00000025375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Aatk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apoptosis-associated tyrosine kinase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4 ENSMUSG00000015243  Abca1 ATP-binding cassette, sub-family A (ABC1), member 1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5 ENSMUSG00000028125  Abca4 ATP-binding cassette, sub-family A (ABC1), member 4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6 ENSMUSG00000026944  Abca2 ATP-binding cassette, sub-family A (ABC1), member 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AnnotationDbi</a:t>
            </a:r>
            <a:r>
              <a:rPr lang="en-US" dirty="0" smtClean="0"/>
              <a:t> and 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k 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rownames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count.data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)[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order(pv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)[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1:10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 select(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org.Mm.eg.db,keys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k,keytype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ENSEMBL",columns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=c("SYMBOL","GENENAME"))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ENSEMBL  SYMBOL                                             GENENAME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  ENSMUSG00000023236    Scg5                    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secretogranin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V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2  ENSMUSG00000030532   Hddc3                               HD domain containing 3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3  ENSMUSG00000028393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Alad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aminolevulinate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, delta-, dehydratase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4  ENSMUSG00000015484 Fam163a        family with sequence similarity 163, member A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5  ENSMUSG00000024248 Cox7a2l cytochrome c oxidase subunit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VIIa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polypeptide 2-like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6  ENSMUSG00000074064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Mlycd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malonyl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-CoA decarboxylase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7  ENSMUSG00000054354    &lt;NA&gt;                                                 &lt;NA&gt;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8  ENSMUSG00000033585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Ndn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necdin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9  ENSMUSG00000056592  Zfp658                              zinc finger protein 658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10 ENSMUSG00000024026    Glo1                                         glyoxalase 1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7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AnnotationDbi</a:t>
            </a:r>
            <a:r>
              <a:rPr lang="en-US" dirty="0" smtClean="0"/>
              <a:t> and 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 select(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org.Mm.eg.db,keys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k,keytype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ENSEMBL",columns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=c("SYMBOL","GENENAME","PATH"))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ENSEMBL  SYMBOL                                             GENENAME  PATH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  ENSMUSG00000023236    Scg5                    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secretogranin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V  &lt;NA&gt;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2  ENSMUSG00000030532   Hddc3                               HD domain containing 3  &lt;NA&gt;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3  ENSMUSG00000028393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Alad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aminolevulinate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, delta-, dehydratase 00860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4  ENSMUSG00000028393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Alad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aminolevulinate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, delta-, dehydratase 01100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5  ENSMUSG00000015484 Fam163a        family with sequence similarity 163, member A  &lt;NA&gt;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6  ENSMUSG00000024248 Cox7a2l cytochrome c oxidase subunit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VIIa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polypeptide 2-like 00190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7  ENSMUSG00000024248 Cox7a2l cytochrome c oxidase subunit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VIIa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polypeptide 2-like 04260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8  ENSMUSG00000024248 Cox7a2l cytochrome c oxidase subunit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VIIa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polypeptide 2-like 05010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9  ENSMUSG00000024248 Cox7a2l cytochrome c oxidase subunit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VIIa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polypeptide 2-like 05012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10 ENSMUSG00000024248 Cox7a2l cytochrome c oxidase subunit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VIIa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polypeptide 2-like 05016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11 ENSMUSG00000074064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Mlycd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malonyl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-CoA decarboxylase 00410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12 ENSMUSG00000074064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Mlycd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malonyl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-CoA decarboxylase 00640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13 ENSMUSG00000074064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Mlycd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malonyl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-CoA decarboxylase 01100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14 ENSMUSG00000074064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Mlycd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malonyl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-CoA decarboxylase 04146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15 ENSMUSG00000054354    &lt;NA&gt;                                                 &lt;NA&gt;  &lt;NA&gt;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16 ENSMUSG00000033585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Ndn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necdin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&lt;NA&gt;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17 ENSMUSG00000056592  Zfp658                              zinc finger protein 658  &lt;NA&gt;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18 ENSMUSG00000024026    Glo1                                         glyoxalase 1 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00620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0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AnnotationDbi</a:t>
            </a:r>
            <a:r>
              <a:rPr lang="en-US" dirty="0" smtClean="0"/>
              <a:t> and 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library(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GO.db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select(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org.Mm.eg.db,keys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=k[5],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ENSEMBL",columns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=c("SYMBOL","GO"))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ENSEMBL  SYMBOL         GO EVIDENCE ONTOLOGY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 ENSMUSG00000024248 Cox7a2l GO:0002082      IMP       BP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 ENSMUSG00000024248 Cox7a2l GO:0004129      IEA       MF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 ENSMUSG00000024248 Cox7a2l GO:0005739      IDA       CC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4 ENSMUSG00000024248 Cox7a2l GO:0005743      IEA       CC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 ENSMUSG00000024248 Cox7a2l GO:0005746      IEA       CC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6 ENSMUSG00000024248 Cox7a2l GO:0009055      IEA       MF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7 ENSMUSG00000024248 Cox7a2l GO:0016020      IEA       CC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8 ENSMUSG00000024248 Cox7a2l GO:0097249      IDA       CC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9 ENSMUSG00000024248 Cox7a2l GO:0097250      IDA       BP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kgo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&lt;- select(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org.Mm.eg.db,keys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=k[5],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ENSEMBL",columns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=c("SYMBOL","GO"))$GO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4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AnnotationDbi</a:t>
            </a:r>
            <a:r>
              <a:rPr lang="en-US" dirty="0" smtClean="0"/>
              <a:t> and 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 columns(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GO.db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[1] "GOID"       "TERM"       "ONTOLOGY"   "DEFINITION"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kgo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select(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org.Mm.eg.db,keys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=k[5],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keytype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ENSEMBL",columns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=c("SYMBOL","GO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"))$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 select(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GO.db,keys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kgo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[1],columns="DEFINITION",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keytype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="GOID")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GOID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 GO:0002082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DEFINITION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 Any process that modulates the frequency, rate or extent of the chemical reactions and pathways resulting in the phosphorylation of ADP to ATP that accompanies the oxidation of a metabolite through the operation of the respiratory chain.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 can also use the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appropriate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TxDb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package to annotate genomic position.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biocLite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("TxDb.Mmusculus.UCSC.mm10.knownGene")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 will not pursue this further in this course.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12,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442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4706</TotalTime>
  <Words>1042</Words>
  <Application>Microsoft Office PowerPoint</Application>
  <PresentationFormat>Letter Paper (8.5x11 in)</PresentationFormat>
  <Paragraphs>146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Constantia</vt:lpstr>
      <vt:lpstr>Courier New</vt:lpstr>
      <vt:lpstr>Times New Roman</vt:lpstr>
      <vt:lpstr>Wingdings 2</vt:lpstr>
      <vt:lpstr>Custom Design</vt:lpstr>
      <vt:lpstr>Flow</vt:lpstr>
      <vt:lpstr>Annotation with R: AnnotationDbi</vt:lpstr>
      <vt:lpstr>AnnotationDbi and RNA-Seq</vt:lpstr>
      <vt:lpstr>AnnotationDbi and RNA-Seq</vt:lpstr>
      <vt:lpstr>AnnotationDbi and RNA-Seq</vt:lpstr>
      <vt:lpstr>AnnotationDbi and RNA-Seq</vt:lpstr>
      <vt:lpstr>AnnotationDbi and RNA-Seq</vt:lpstr>
      <vt:lpstr>AnnotationDbi and RNA-Seq</vt:lpstr>
      <vt:lpstr>AnnotationDbi and RNA-Seq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Multidisciplinary COllaboration:  Why and How?</dc:title>
  <dc:creator>David M. Rocke</dc:creator>
  <cp:lastModifiedBy>David M. Rocke</cp:lastModifiedBy>
  <cp:revision>95</cp:revision>
  <cp:lastPrinted>1998-10-01T03:37:39Z</cp:lastPrinted>
  <dcterms:created xsi:type="dcterms:W3CDTF">1998-09-24T18:03:49Z</dcterms:created>
  <dcterms:modified xsi:type="dcterms:W3CDTF">2015-05-12T20:50:17Z</dcterms:modified>
</cp:coreProperties>
</file>